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1" r:id="rId4"/>
    <p:sldId id="264" r:id="rId5"/>
    <p:sldId id="265" r:id="rId6"/>
    <p:sldId id="266" r:id="rId7"/>
    <p:sldId id="267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07224" y="354875"/>
            <a:ext cx="8915399" cy="2262781"/>
          </a:xfrm>
        </p:spPr>
        <p:txBody>
          <a:bodyPr/>
          <a:lstStyle/>
          <a:p>
            <a:pPr algn="ctr"/>
            <a:r>
              <a:rPr lang="ru-RU" dirty="0" smtClean="0"/>
              <a:t>Руководство для родителей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877978" y="5731717"/>
            <a:ext cx="3044645" cy="1126283"/>
          </a:xfrm>
        </p:spPr>
        <p:txBody>
          <a:bodyPr>
            <a:noAutofit/>
          </a:bodyPr>
          <a:lstStyle/>
          <a:p>
            <a:r>
              <a:rPr lang="ru-RU" sz="1200" b="1" dirty="0" smtClean="0"/>
              <a:t>МБОУ СОШ №2</a:t>
            </a:r>
            <a:endParaRPr lang="ru-RU" sz="1200" b="1" dirty="0" smtClean="0"/>
          </a:p>
          <a:p>
            <a:r>
              <a:rPr lang="ru-RU" sz="1200" b="1" dirty="0" smtClean="0"/>
              <a:t>Педагог-психолог </a:t>
            </a:r>
            <a:r>
              <a:rPr lang="ru-RU" sz="1200" b="1" dirty="0"/>
              <a:t> </a:t>
            </a:r>
            <a:r>
              <a:rPr lang="ru-RU" sz="1200" b="1" dirty="0" err="1" smtClean="0"/>
              <a:t>Джамалодинова</a:t>
            </a:r>
            <a:r>
              <a:rPr lang="ru-RU" sz="1200" b="1" dirty="0" smtClean="0"/>
              <a:t> С.И</a:t>
            </a:r>
            <a:endParaRPr lang="ru-RU" sz="1200" b="1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381794" y="3292568"/>
            <a:ext cx="9962606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dirty="0" smtClean="0"/>
              <a:t>Что делать, если ваш ребенок вовлечен в </a:t>
            </a:r>
            <a:r>
              <a:rPr lang="ru-RU" sz="4000" dirty="0" err="1" smtClean="0"/>
              <a:t>буллинг</a:t>
            </a:r>
            <a:r>
              <a:rPr lang="ru-RU" sz="4000" dirty="0" smtClean="0"/>
              <a:t>?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26989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КАК РОДИТЕЛИ МОГУТ ПОМОЧЬ СВОИМ ДЕТЯМ ПРОТИВОСТОЯТЬ КИБЕРБУЛЛИНГУ?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1702526"/>
            <a:ext cx="9297988" cy="515547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100" dirty="0" smtClean="0"/>
              <a:t>Быть </a:t>
            </a:r>
            <a:r>
              <a:rPr lang="ru-RU" sz="1100" dirty="0"/>
              <a:t>в курсе того, какую активность проявляет ребенок онлайн, какие сайты посещает. Поставить ребенка в известность о том, что как человек, который отвечает за его безопасность, вы можете интересоваться тем, что он делает в Интернете, если у вас буду веские причины для беспокойства. </a:t>
            </a:r>
          </a:p>
          <a:p>
            <a:pPr>
              <a:spcBef>
                <a:spcPts val="0"/>
              </a:spcBef>
            </a:pPr>
            <a:r>
              <a:rPr lang="ru-RU" sz="1100" dirty="0" smtClean="0"/>
              <a:t>«Родительский </a:t>
            </a:r>
            <a:r>
              <a:rPr lang="ru-RU" sz="1100" dirty="0"/>
              <a:t>контроль» поставить можно, но это не панацея, не стоит на него полностью </a:t>
            </a:r>
            <a:r>
              <a:rPr lang="ru-RU" sz="1100" dirty="0" smtClean="0"/>
              <a:t>полагаться.</a:t>
            </a:r>
          </a:p>
          <a:p>
            <a:pPr>
              <a:spcBef>
                <a:spcPts val="0"/>
              </a:spcBef>
            </a:pPr>
            <a:r>
              <a:rPr lang="ru-RU" sz="1100" dirty="0" smtClean="0"/>
              <a:t>Если </a:t>
            </a:r>
            <a:r>
              <a:rPr lang="ru-RU" sz="1100" dirty="0"/>
              <a:t>вам удастся проявить искренний интерес к самым любимым сайтам ребенка и узнать о них побольше (и от ребенка, и покопавшись в них самим), это будет хорошим фактором повышения </a:t>
            </a:r>
            <a:r>
              <a:rPr lang="ru-RU" sz="1100" dirty="0" err="1"/>
              <a:t>кибербезопасности</a:t>
            </a:r>
            <a:r>
              <a:rPr lang="ru-RU" sz="1100" dirty="0"/>
              <a:t> ребенка. </a:t>
            </a:r>
          </a:p>
          <a:p>
            <a:pPr>
              <a:spcBef>
                <a:spcPts val="0"/>
              </a:spcBef>
            </a:pPr>
            <a:r>
              <a:rPr lang="ru-RU" sz="1100" dirty="0" smtClean="0"/>
              <a:t>Хорошо</a:t>
            </a:r>
            <a:r>
              <a:rPr lang="ru-RU" sz="1100" dirty="0"/>
              <a:t>, если ребенок согласится «дружить» с вами в </a:t>
            </a:r>
            <a:r>
              <a:rPr lang="ru-RU" sz="1100" dirty="0" err="1"/>
              <a:t>соцсетях</a:t>
            </a:r>
            <a:r>
              <a:rPr lang="ru-RU" sz="1100" dirty="0"/>
              <a:t>. Если дружить с вами отказывается — это его право, но, может быть, он согласится дружить при этом с каким-то другим взрослым, с которым у вас есть контакт (например, с вашим старшим сыном или дочерью, хорошим другом семьи т .д.). </a:t>
            </a:r>
          </a:p>
          <a:p>
            <a:pPr>
              <a:spcBef>
                <a:spcPts val="0"/>
              </a:spcBef>
            </a:pPr>
            <a:r>
              <a:rPr lang="ru-RU" sz="1100" dirty="0" smtClean="0"/>
              <a:t>Спросить </a:t>
            </a:r>
            <a:r>
              <a:rPr lang="ru-RU" sz="1100" dirty="0"/>
              <a:t>у ребенка пароли от его аккаунтов и пообещать, что воспользуетесь ими только в случае крайней необходимости. И обязательно сдержать слово. Попытки «шпионить» за детьми приводят зачастую к быстрому </a:t>
            </a:r>
            <a:r>
              <a:rPr lang="ru-RU" sz="1100" dirty="0" smtClean="0"/>
              <a:t>разоблачению </a:t>
            </a:r>
            <a:r>
              <a:rPr lang="ru-RU" sz="1100" dirty="0"/>
              <a:t>родителей и полному исчезновению доверия со стороны ребенка. После этого у родителя остается очень мало шансов узнать о происходящем, если ребенок действительно окажется в опасной ситуации. </a:t>
            </a:r>
          </a:p>
          <a:p>
            <a:pPr>
              <a:spcBef>
                <a:spcPts val="0"/>
              </a:spcBef>
            </a:pPr>
            <a:r>
              <a:rPr lang="ru-RU" sz="1100" dirty="0" smtClean="0"/>
              <a:t>Договориться </a:t>
            </a:r>
            <a:r>
              <a:rPr lang="ru-RU" sz="1100" dirty="0"/>
              <a:t>с ребенком о том, что он сразу же расскажет вам, если окажется в ситуации </a:t>
            </a:r>
            <a:r>
              <a:rPr lang="ru-RU" sz="1100" dirty="0" err="1"/>
              <a:t>кибербуллинга</a:t>
            </a:r>
            <a:r>
              <a:rPr lang="ru-RU" sz="1100" dirty="0"/>
              <a:t>, заверить его в том, что при этом вы не отберете у него телефон или компьютер. И сдержать слово. Обучить некоторым правилам безопасности в </a:t>
            </a:r>
            <a:r>
              <a:rPr lang="ru-RU" sz="1100" dirty="0" smtClean="0"/>
              <a:t>сети</a:t>
            </a:r>
          </a:p>
          <a:p>
            <a:pPr>
              <a:spcBef>
                <a:spcPts val="0"/>
              </a:spcBef>
            </a:pPr>
            <a:r>
              <a:rPr lang="ru-RU" sz="1100" dirty="0" smtClean="0"/>
              <a:t>Научить </a:t>
            </a:r>
            <a:r>
              <a:rPr lang="ru-RU" sz="1100" dirty="0"/>
              <a:t>детей хорошенько думать о том, что они </a:t>
            </a:r>
            <a:r>
              <a:rPr lang="ru-RU" sz="1100" dirty="0" err="1"/>
              <a:t>постят</a:t>
            </a:r>
            <a:r>
              <a:rPr lang="ru-RU" sz="1100" dirty="0"/>
              <a:t> в сети. Научить никогда не делиться чем-то, что потом может их поставить в неловкое положение: единожды будучи помещенной в сеть, информация перестает им принадлежать, это очень важно усвоить. </a:t>
            </a:r>
          </a:p>
          <a:p>
            <a:pPr>
              <a:spcBef>
                <a:spcPts val="0"/>
              </a:spcBef>
            </a:pPr>
            <a:r>
              <a:rPr lang="ru-RU" sz="1100" dirty="0" smtClean="0"/>
              <a:t>Предложить </a:t>
            </a:r>
            <a:r>
              <a:rPr lang="ru-RU" sz="1100" dirty="0"/>
              <a:t>им задуматься над тем, кому они могут доверить доступ к их личной информации: будет ли их страница открыта для всех или только для друзей, или друзей </a:t>
            </a:r>
            <a:r>
              <a:rPr lang="ru-RU" sz="1100" dirty="0" err="1"/>
              <a:t>друзей</a:t>
            </a:r>
            <a:r>
              <a:rPr lang="ru-RU" sz="1100" dirty="0"/>
              <a:t> и т.д. </a:t>
            </a:r>
          </a:p>
          <a:p>
            <a:pPr>
              <a:spcBef>
                <a:spcPts val="0"/>
              </a:spcBef>
            </a:pPr>
            <a:r>
              <a:rPr lang="ru-RU" sz="1100" dirty="0" smtClean="0"/>
              <a:t>Научить </a:t>
            </a:r>
            <a:r>
              <a:rPr lang="ru-RU" sz="1100" dirty="0"/>
              <a:t>их ни с кем (кроме родителя, но там см. условия выше) не делиться своими паролями. Если </a:t>
            </a:r>
            <a:r>
              <a:rPr lang="ru-RU" sz="1100" dirty="0" err="1"/>
              <a:t>кибербуллинг</a:t>
            </a:r>
            <a:r>
              <a:rPr lang="ru-RU" sz="1100" dirty="0"/>
              <a:t> уже имеет </a:t>
            </a:r>
            <a:r>
              <a:rPr lang="ru-RU" sz="1100" dirty="0" smtClean="0"/>
              <a:t>место</a:t>
            </a:r>
          </a:p>
          <a:p>
            <a:pPr>
              <a:spcBef>
                <a:spcPts val="0"/>
              </a:spcBef>
            </a:pPr>
            <a:r>
              <a:rPr lang="ru-RU" sz="1100" dirty="0" smtClean="0"/>
              <a:t>Не </a:t>
            </a:r>
            <a:r>
              <a:rPr lang="ru-RU" sz="1100" dirty="0"/>
              <a:t>отвечать на оскорбительные сообщения и не пересылать их. </a:t>
            </a:r>
          </a:p>
          <a:p>
            <a:pPr>
              <a:spcBef>
                <a:spcPts val="0"/>
              </a:spcBef>
            </a:pPr>
            <a:r>
              <a:rPr lang="ru-RU" sz="1100" dirty="0" smtClean="0"/>
              <a:t>Сделать </a:t>
            </a:r>
            <a:r>
              <a:rPr lang="ru-RU" sz="1100" dirty="0"/>
              <a:t>скриншоты, оставить доказательства того, что нападение имело место. </a:t>
            </a:r>
          </a:p>
          <a:p>
            <a:pPr>
              <a:spcBef>
                <a:spcPts val="0"/>
              </a:spcBef>
            </a:pPr>
            <a:r>
              <a:rPr lang="ru-RU" sz="1100" dirty="0" smtClean="0"/>
              <a:t>Заблокировать </a:t>
            </a:r>
            <a:r>
              <a:rPr lang="ru-RU" sz="1100" dirty="0"/>
              <a:t>того пользователя, от которого исходят оскорбительные сообщения. </a:t>
            </a:r>
          </a:p>
          <a:p>
            <a:pPr>
              <a:spcBef>
                <a:spcPts val="0"/>
              </a:spcBef>
            </a:pPr>
            <a:r>
              <a:rPr lang="ru-RU" sz="1100" dirty="0" smtClean="0"/>
              <a:t>Сообщить </a:t>
            </a:r>
            <a:r>
              <a:rPr lang="ru-RU" sz="1100" dirty="0"/>
              <a:t>провайдеру или руководству </a:t>
            </a:r>
            <a:r>
              <a:rPr lang="ru-RU" sz="1100" dirty="0" err="1"/>
              <a:t>соцсети</a:t>
            </a:r>
            <a:r>
              <a:rPr lang="ru-RU" sz="1100" dirty="0"/>
              <a:t> или сайта о том, что правила их сервиса нарушаются (в случае с </a:t>
            </a:r>
            <a:r>
              <a:rPr lang="ru-RU" sz="1100" dirty="0" err="1"/>
              <a:t>кибербуллингом</a:t>
            </a:r>
            <a:r>
              <a:rPr lang="ru-RU" sz="1100" dirty="0"/>
              <a:t> это почти всегда так). </a:t>
            </a:r>
          </a:p>
        </p:txBody>
      </p:sp>
    </p:spTree>
    <p:extLst>
      <p:ext uri="{BB962C8B-B14F-4D97-AF65-F5344CB8AC3E}">
        <p14:creationId xmlns:p14="http://schemas.microsoft.com/office/powerpoint/2010/main" val="3315769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76298" y="557348"/>
            <a:ext cx="8915400" cy="571092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На сегодняшний день ТРАВЛЯ («БУЛЛИНГ») — одна из наиболее актуальных и распространенных проблем в школах и в детских коллективах, которая порождает многочисленные деструктивные явления и последствия: увеличивает риск суицида среди подростков, приводит к распространению и усилению агрессии и насилия в группе и в школе, снижению успеваемости, эмоциональным проблемам — повышению риска тревожного и депрессивного расстройств. </a:t>
            </a:r>
            <a:endParaRPr lang="ru-RU" dirty="0" smtClean="0"/>
          </a:p>
          <a:p>
            <a:r>
              <a:rPr lang="ru-RU" dirty="0" smtClean="0"/>
              <a:t>ТРАВЛЯ/БУЛЛИНГ </a:t>
            </a:r>
            <a:r>
              <a:rPr lang="ru-RU" dirty="0"/>
              <a:t>(ОТ АНГЛ. BULLYING) — это особый вид насилия, проявляющийся в виде агрессивного преследования одного из членов коллектива со стороны остальных членов коллектива (или его части), отличающийся систематичностью и регулярностью. </a:t>
            </a:r>
            <a:endParaRPr lang="ru-RU" dirty="0" smtClean="0"/>
          </a:p>
          <a:p>
            <a:r>
              <a:rPr lang="ru-RU" dirty="0"/>
              <a:t>Во многом развитию </a:t>
            </a:r>
            <a:r>
              <a:rPr lang="ru-RU" dirty="0" err="1"/>
              <a:t>буллинга</a:t>
            </a:r>
            <a:r>
              <a:rPr lang="ru-RU" dirty="0"/>
              <a:t> в школьных коллективах способствует и семейное воспитание, и то, какой климат сложился в образовательном учреждении. В силу незнания специфики явлений иногда взрослые или сами учащиеся могут непреднамеренно провоцировать травлю </a:t>
            </a:r>
            <a:r>
              <a:rPr lang="ru-RU" dirty="0" smtClean="0"/>
              <a:t>БУЛЛИНГ </a:t>
            </a:r>
            <a:r>
              <a:rPr lang="ru-RU" dirty="0"/>
              <a:t>в школе является широко распространенным феноменом и встречается порой и со стороны школьников по отношению к учителям, а порой даже — и наоборот. Важной особенностью </a:t>
            </a:r>
            <a:r>
              <a:rPr lang="ru-RU" dirty="0" err="1"/>
              <a:t>буллинга</a:t>
            </a:r>
            <a:r>
              <a:rPr lang="ru-RU" dirty="0"/>
              <a:t> является вовлеченность всех участников коллектива. Даже если они не активные его участники (агрессор, жертва), они выступают в качестве наблюдателей и не в меньшей степени несут ответственность за происходящее. </a:t>
            </a:r>
            <a:r>
              <a:rPr lang="ru-RU" dirty="0" err="1"/>
              <a:t>Буллинг</a:t>
            </a:r>
            <a:r>
              <a:rPr lang="ru-RU" dirty="0"/>
              <a:t> затрагивает различные сферы человеческой, и в частности, школьной жизни: чувство безопасности у школьников и учителей, физическое и психологическое здоровье, качество и эффективность деятельности, культуру школьной жизни. * </a:t>
            </a:r>
          </a:p>
        </p:txBody>
      </p:sp>
    </p:spTree>
    <p:extLst>
      <p:ext uri="{BB962C8B-B14F-4D97-AF65-F5344CB8AC3E}">
        <p14:creationId xmlns:p14="http://schemas.microsoft.com/office/powerpoint/2010/main" val="1234926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ПРЯМОЙ </a:t>
            </a:r>
            <a:r>
              <a:rPr lang="ru-RU" b="1" dirty="0" err="1">
                <a:solidFill>
                  <a:srgbClr val="C00000"/>
                </a:solidFill>
              </a:rPr>
              <a:t>буллинг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dirty="0"/>
              <a:t>может проявляться в виде: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936274"/>
          </a:xfrm>
        </p:spPr>
        <p:txBody>
          <a:bodyPr/>
          <a:lstStyle/>
          <a:p>
            <a:r>
              <a:rPr lang="ru-RU" dirty="0"/>
              <a:t>1) ФИЗИЧЕСКОЙ АГРЕССИИ (удары, пинки, побои, нанесение иных телесных повреждений, щипание, запугивания, </a:t>
            </a:r>
            <a:r>
              <a:rPr lang="ru-RU" dirty="0" err="1"/>
              <a:t>обзывательства</a:t>
            </a:r>
            <a:r>
              <a:rPr lang="ru-RU" dirty="0"/>
              <a:t>, жестокие шутки, притеснения через социальный статус, религию, расу, прикосновения сексуального характера);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ВЕРБАЛЬНОГО (СЛОВЕСНОГО) БУЛЛИНГА (издевательства или запугивания с помощью жестоких слов: постоянные оскорбления, угрозы и неуважительные комментарии о внешнем виде, религии, этнической принадлежности, инвалидности и т.д.).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СОЦИАЛЬНОГО БУЛЛИНГА/ИЗОЛЯЦИИ (жертва умышленно изолируется, выгоняется или игнорируется частью учеников или всем классом, детским коллективом). </a:t>
            </a:r>
          </a:p>
        </p:txBody>
      </p:sp>
    </p:spTree>
    <p:extLst>
      <p:ext uri="{BB962C8B-B14F-4D97-AF65-F5344CB8AC3E}">
        <p14:creationId xmlns:p14="http://schemas.microsoft.com/office/powerpoint/2010/main" val="3805174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9390068" cy="1280890"/>
          </a:xfrm>
        </p:spPr>
        <p:txBody>
          <a:bodyPr>
            <a:normAutofit/>
          </a:bodyPr>
          <a:lstStyle/>
          <a:p>
            <a:pPr algn="just"/>
            <a:r>
              <a:rPr lang="ru-RU" sz="1800" dirty="0"/>
              <a:t>При возникновении БУЛЛИНГА в классе выстраивается специфическая иерархия, или БУЛЛИНГ-СТРУКТУРА, которая представляет собой социальную систему с фиксированными типами (ролями) участников. Выделяют несколько ролей в процессе травли в школе: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4" y="1905000"/>
            <a:ext cx="9390069" cy="4467497"/>
          </a:xfrm>
        </p:spPr>
        <p:txBody>
          <a:bodyPr>
            <a:noAutofit/>
          </a:bodyPr>
          <a:lstStyle/>
          <a:p>
            <a:pPr algn="just"/>
            <a:r>
              <a:rPr lang="ru-RU" sz="1100" b="1" dirty="0">
                <a:solidFill>
                  <a:srgbClr val="C00000"/>
                </a:solidFill>
              </a:rPr>
              <a:t>РЕБЕНОК-АГРЕССОР/БУЛЛИ </a:t>
            </a:r>
            <a:r>
              <a:rPr lang="ru-RU" sz="1100" dirty="0"/>
              <a:t>(лидирующий, нападающий в детском коллективе). По данным норвежского психолога Дэна </a:t>
            </a:r>
            <a:r>
              <a:rPr lang="ru-RU" sz="1100" dirty="0" err="1"/>
              <a:t>Ольвеуса</a:t>
            </a:r>
            <a:r>
              <a:rPr lang="ru-RU" sz="1100" dirty="0"/>
              <a:t>, одного из первых масштабных исследователей распространенности </a:t>
            </a:r>
            <a:r>
              <a:rPr lang="ru-RU" sz="1100" dirty="0" err="1"/>
              <a:t>буллинга</a:t>
            </a:r>
            <a:r>
              <a:rPr lang="ru-RU" sz="1100" dirty="0"/>
              <a:t> в школах и автора </a:t>
            </a:r>
            <a:r>
              <a:rPr lang="ru-RU" sz="1100" dirty="0" err="1"/>
              <a:t>антибуллинговой</a:t>
            </a:r>
            <a:r>
              <a:rPr lang="ru-RU" sz="1100" dirty="0"/>
              <a:t> программы, агрессорами чаще всего выступают дети, которые: • уверенны в том, что добиться своих целей можно посредством господства и подчинения; • не умеют сочувствовать своим жертвам; • физически сильные дети: легко возбудимые и очень импульсивные; • проявляют резкое и даже агрессивное поведение</a:t>
            </a:r>
            <a:r>
              <a:rPr lang="ru-RU" sz="1100" dirty="0" smtClean="0"/>
              <a:t>.</a:t>
            </a:r>
          </a:p>
          <a:p>
            <a:pPr algn="just"/>
            <a:r>
              <a:rPr lang="ru-RU" sz="1100" b="1" dirty="0">
                <a:solidFill>
                  <a:srgbClr val="C00000"/>
                </a:solidFill>
              </a:rPr>
              <a:t>РЕБЕНОК-«ЖЕРТВА» </a:t>
            </a:r>
            <a:r>
              <a:rPr lang="ru-RU" sz="1100" dirty="0"/>
              <a:t>(объект травли) Практически любой ребенок может стать жертвой </a:t>
            </a:r>
            <a:r>
              <a:rPr lang="ru-RU" sz="1100" dirty="0" err="1"/>
              <a:t>буллинга</a:t>
            </a:r>
            <a:r>
              <a:rPr lang="ru-RU" sz="1100" dirty="0"/>
              <a:t>. Например, ребенок, который по каким-то причинам поменял школу/класс, или ребенок, отличающийся по любым признакам от других детей (внешность, хорошая успеваемость, социально-экономическое положение и т.д.). Однако чаще всего насмешкам и издевательствам со стороны сверстников подвержены дети со слабой социализацией, низким эмоциональным интеллектом или находящиеся в конфликте с окружающим (внешним) миром. Такие дети не знают, как подавать себя в обществе и какой реакции от них ждут люди, а иногда они даже не осознают, что над ними смеются, так как не всегда способны отличить обычную шутку от злой</a:t>
            </a:r>
            <a:r>
              <a:rPr lang="ru-RU" sz="1100" dirty="0" smtClean="0"/>
              <a:t>.</a:t>
            </a:r>
          </a:p>
          <a:p>
            <a:pPr algn="just"/>
            <a:r>
              <a:rPr lang="ru-RU" sz="1100" b="1" dirty="0">
                <a:solidFill>
                  <a:srgbClr val="C00000"/>
                </a:solidFill>
              </a:rPr>
              <a:t>СВИДЕТЕЛИ</a:t>
            </a:r>
            <a:r>
              <a:rPr lang="ru-RU" sz="1100" dirty="0"/>
              <a:t> (поддерживающие — дети, которые одобряют сторону нападающих, подбадривают их; наблюдатели — дети, которые просто собираются вокруг и смотрят и / или избегают ситуаций травли, не занимая ничью сторону; сочувствующие — которые хотят заступиться за жертву травли, но боятся, поскольку обидчик сильный или лидер). Наличие большого числа детей-свидетелей говорит о закреплении формы поведения на соответствующее поведение в аналогичных ситуациях, что в последующем станет причиной появления в обществе равнодушных свидетелей агрессии. </a:t>
            </a:r>
            <a:endParaRPr lang="ru-RU" sz="1100" dirty="0" smtClean="0"/>
          </a:p>
          <a:p>
            <a:pPr algn="just"/>
            <a:r>
              <a:rPr lang="ru-RU" sz="1100" b="1" dirty="0">
                <a:solidFill>
                  <a:srgbClr val="C00000"/>
                </a:solidFill>
              </a:rPr>
              <a:t>ЗАЩИТНИКИ</a:t>
            </a:r>
            <a:r>
              <a:rPr lang="ru-RU" sz="1100" dirty="0"/>
              <a:t> (дети, которые занимают очевидную позицию против травли, либо активно противодействуют нападающим и предпринимают действия для прекращения издевательств, либо успокаивают и поддерживают жертву). Существует экспериментальное исследование, показывающее позитивную роль в разрешении ситуации школьной травли защитников: при наличии защитников </a:t>
            </a:r>
            <a:r>
              <a:rPr lang="ru-RU" sz="1100" dirty="0" err="1"/>
              <a:t>буллинг</a:t>
            </a:r>
            <a:r>
              <a:rPr lang="ru-RU" sz="1100" dirty="0"/>
              <a:t> заканчивается, не успев начаться. Если же никто не вступается за жертву, то это «становится хорошей почвой для дальнейшей травли — дает обидчикам все основания покрасоваться, унижая другого ребенка</a:t>
            </a:r>
            <a:r>
              <a:rPr lang="ru-RU" sz="1100" dirty="0" smtClean="0"/>
              <a:t>» </a:t>
            </a:r>
            <a:r>
              <a:rPr lang="ru-RU" sz="1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7593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ПРИЗНАКИ ТОГО, ЧТО ВАШ РЕБЁНОК ЯВЛЯЕТСЯ ЖЕРТВОЙ ТРАВЛИ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54629"/>
            <a:ext cx="9419908" cy="503355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/>
              <a:t>Ребенок </a:t>
            </a:r>
            <a:r>
              <a:rPr lang="ru-RU" dirty="0"/>
              <a:t>теряет интерес к школе, ищет причины не ходить в школу. Внезапное нежелание или увеличение нежелания ходить в школу является одним из основных маркеров </a:t>
            </a:r>
            <a:r>
              <a:rPr lang="ru-RU" dirty="0" err="1"/>
              <a:t>буллинга</a:t>
            </a:r>
            <a:r>
              <a:rPr lang="ru-RU" dirty="0"/>
              <a:t>. Некоторые школьники подвергаются издевательствам по пути в школу или из школы, следовательно, заслуживает внимание «задержка» ребенка из школы. </a:t>
            </a:r>
          </a:p>
          <a:p>
            <a:pPr algn="just"/>
            <a:r>
              <a:rPr lang="ru-RU" dirty="0" smtClean="0"/>
              <a:t>Изменения </a:t>
            </a:r>
            <a:r>
              <a:rPr lang="ru-RU" dirty="0"/>
              <a:t>в настроении и поведении. Ребенок кажется замкнутым, одиноким, тревожным, мнительным и боязливым без явных на то причин. Подобную изменчивость не стоит путать с изменением социального и внутреннего мира подростка, когда его повседневное поведение все больше зависит мнения сверстников. </a:t>
            </a:r>
          </a:p>
          <a:p>
            <a:pPr algn="just"/>
            <a:r>
              <a:rPr lang="ru-RU" dirty="0" smtClean="0"/>
              <a:t>Часто </a:t>
            </a:r>
            <a:r>
              <a:rPr lang="ru-RU" dirty="0"/>
              <a:t>болеет и жалуется на боли в животе, в груди, головную боль при отсутствии соответствующих симптоматике заболеваний, теряет аппетит. ЧТО СЛЕДУЕТ ДЕЛАТЬ, ЕСЛИ ВАШ РЕБЕНОК ПОДВЕРГСЯ ТРАВЛЕ В ШКОЛЕ 15 </a:t>
            </a:r>
          </a:p>
          <a:p>
            <a:pPr algn="just"/>
            <a:r>
              <a:rPr lang="ru-RU" dirty="0" smtClean="0"/>
              <a:t>Часты </a:t>
            </a:r>
            <a:r>
              <a:rPr lang="ru-RU" dirty="0"/>
              <a:t>нарушения сна и ночные кошмары, что может проявляться в нежелании ложиться спать по вечерам (в сочетании с нежеланием вставать по утрам), общей бессонницей (указывающей на беспокойство). </a:t>
            </a:r>
          </a:p>
          <a:p>
            <a:pPr algn="just"/>
            <a:r>
              <a:rPr lang="ru-RU" dirty="0" smtClean="0"/>
              <a:t>У </a:t>
            </a:r>
            <a:r>
              <a:rPr lang="ru-RU" dirty="0"/>
              <a:t>ребенка есть следы насилия: синяки, порезы, царапины или рваная одежда, которые не объясняются естественным образом (т.е. не связаны с игрой, случайным падением и т. п.)* Все это может свидетельствовать о физических издевательствах. Иногда же суть издевательств сводится к преднамеренному уничтожению или хищению имущества жертвы. </a:t>
            </a:r>
          </a:p>
          <a:p>
            <a:pPr algn="just"/>
            <a:r>
              <a:rPr lang="ru-RU" dirty="0" smtClean="0"/>
              <a:t>У </a:t>
            </a:r>
            <a:r>
              <a:rPr lang="ru-RU" dirty="0"/>
              <a:t>ребенка наблюдается повышенная раздражительность и утомляемость, ухудшается успеваемость в школе. Зарубежные исследователи относят также внезапное «погружение» ребенка в повышение своей успеваемости к возможным признакам травли. </a:t>
            </a:r>
          </a:p>
          <a:p>
            <a:pPr algn="just"/>
            <a:r>
              <a:rPr lang="ru-RU" dirty="0" smtClean="0"/>
              <a:t>Появляются </a:t>
            </a:r>
            <a:r>
              <a:rPr lang="ru-RU" dirty="0"/>
              <a:t>запросы на дополнительные деньги. Человек, который запугивает, может заставить жертву украсть (скажем, из магазинов или даже домов) для него какие-либо предметы или вещи. Это дает агрессору не только деньги или имущество, которые были украдены, но и «психологическую власть» над человеком, которого он запугивает. </a:t>
            </a:r>
          </a:p>
          <a:p>
            <a:pPr algn="just"/>
            <a:r>
              <a:rPr lang="ru-RU" dirty="0" smtClean="0"/>
              <a:t>Отдает </a:t>
            </a:r>
            <a:r>
              <a:rPr lang="ru-RU" dirty="0"/>
              <a:t>предпочтение взрослой компании, имеет мало друзей или не имеет их совсем. </a:t>
            </a:r>
          </a:p>
          <a:p>
            <a:pPr algn="just"/>
            <a:r>
              <a:rPr lang="ru-RU" dirty="0" smtClean="0"/>
              <a:t>Избегает </a:t>
            </a:r>
            <a:r>
              <a:rPr lang="ru-RU" dirty="0"/>
              <a:t>мест и предметов, напоминающих о болезненных для него событиях, касающихся школьной травли. </a:t>
            </a:r>
          </a:p>
          <a:p>
            <a:pPr algn="just"/>
            <a:r>
              <a:rPr lang="ru-RU" dirty="0" smtClean="0"/>
              <a:t>Отказывается </a:t>
            </a:r>
            <a:r>
              <a:rPr lang="ru-RU" dirty="0"/>
              <a:t>разговаривать на «неудобные темы», не желает объяснять, в чем причины его переменившегося настроения и поведения. Помните, что издевательства часто окружены секретностью. Агрессор может угрожать усилением атаки и более суровым поведением в случае, если ребенок обратится за помощью к третьему лицу</a:t>
            </a:r>
          </a:p>
        </p:txBody>
      </p:sp>
    </p:spTree>
    <p:extLst>
      <p:ext uri="{BB962C8B-B14F-4D97-AF65-F5344CB8AC3E}">
        <p14:creationId xmlns:p14="http://schemas.microsoft.com/office/powerpoint/2010/main" val="559428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5056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ЧТО СЛЕДУЕТ ДЕЛАТЬ, ЕСЛИ ВАШ РЕБЕНОК ПОДВЕРГСЯ ТРАВЛЕ В ШКОЛЕ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1589314"/>
            <a:ext cx="8915400" cy="526868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/>
              <a:t>Оказать </a:t>
            </a:r>
            <a:r>
              <a:rPr lang="ru-RU" dirty="0"/>
              <a:t>психологическую и эмоциональную поддержку ребенку, дать понять ребенку, что вы на его стороне и приложите максимум усилий, чтобы урегулировать сложившуюся ситуацию с травлей. Важно показать, что вы услышали ребенка. Что он больше не один на один со своей проблемой, что взрослый знает и обязательно поможет. Разумеется, может потребоваться быть более настойчивым и провести не одну беседу с ребенком, особенно если молодой человек находится в серьезной опасности. </a:t>
            </a:r>
          </a:p>
          <a:p>
            <a:pPr algn="just"/>
            <a:r>
              <a:rPr lang="ru-RU" dirty="0" smtClean="0"/>
              <a:t>Не </a:t>
            </a:r>
            <a:r>
              <a:rPr lang="ru-RU" dirty="0"/>
              <a:t>поддаваться паническим и агрессивным настроениям, сохранять спокойствие. Первоочередная задача — успокоиться самому и успокоить ребенка, обеспечив ему ощущение защищенности и эмоционального комфорта. Ваша тревога только усугубит травму ребенка, а эмоции не позволят установить доверительный контакт для преодоления травли. </a:t>
            </a:r>
          </a:p>
          <a:p>
            <a:pPr algn="just"/>
            <a:r>
              <a:rPr lang="ru-RU" dirty="0" smtClean="0"/>
              <a:t>Внимательно </a:t>
            </a:r>
            <a:r>
              <a:rPr lang="ru-RU" dirty="0"/>
              <a:t>выслушать ребенка. Разобраться в причине и последовательности событий, задавать вопросы и попытаться узнать его мнение по поводу причины сложившейся ситуации. Прислушиваясь к ребенку, мы сообщаем ему о нашем признании, теплоте и заботе о них, а это также жизненно важно для укрепления чувства собственного достоинства ребенка-жертвы и повышения его самооценки. Ребенок должен попытаться самостоятельно проанализировать свои действия и понять, могли ли его поступки послужить причиной травли. Это поможет ему разобраться, может ли он самостоятельно повлиять на ситуацию в дальнейшем и что, возможно, необходимо подкорректировать в собственном поведении, чтобы в новом социуме ситуация с травлей не повторилась. Ни в коем случае не критиковать и не обвинять ребенка в сложившейся ситуации. Важно донести до него мысль, что на месте «жертвы» может оказаться каждый. </a:t>
            </a:r>
          </a:p>
          <a:p>
            <a:pPr algn="just"/>
            <a:r>
              <a:rPr lang="ru-RU" dirty="0" smtClean="0"/>
              <a:t>Уверить </a:t>
            </a:r>
            <a:r>
              <a:rPr lang="ru-RU" dirty="0"/>
              <a:t>ребенка в том, что проблема не у того, кто является жертвой, а у того, кто выступает агрессором. Шаблон, который является общим для всех моделей поведения агрессоров, заключается в том, что обидчик утверждается в своей самооценке «нездоровым» способом. Это является показателем неадекватного восприятия себя и окружающего мира. Иногда психологи называют это доминантным поведением, т.е. желанием получить власть над другими людьми. </a:t>
            </a:r>
          </a:p>
          <a:p>
            <a:pPr algn="just"/>
            <a:r>
              <a:rPr lang="ru-RU" dirty="0" smtClean="0"/>
              <a:t>Обучение </a:t>
            </a:r>
            <a:r>
              <a:rPr lang="ru-RU" dirty="0"/>
              <a:t>навыкам преодоления трудностей. Понимая такую особенность </a:t>
            </a:r>
            <a:r>
              <a:rPr lang="ru-RU" dirty="0" err="1"/>
              <a:t>буллинга</a:t>
            </a:r>
            <a:r>
              <a:rPr lang="ru-RU" dirty="0"/>
              <a:t>, как дисбаланс власти, стоит объяснить ребенку, что агрессор тем сильнее, чем сильнее расстраивается или злится жертва. </a:t>
            </a:r>
            <a:r>
              <a:rPr lang="ru-RU" dirty="0" err="1"/>
              <a:t>Буллинг</a:t>
            </a:r>
            <a:r>
              <a:rPr lang="ru-RU" dirty="0"/>
              <a:t> — игра власти, в которой побеждает тот, кто не расстраивается и не злится. Наоборот, юмор, молчание или уверенный ответ, то есть неагрессивная защита себя, могут предотвратить дальнейшую атаку. Тогда агрессору перестанет нравиться игра и, не получив желаемого, он отступит. По сути, родитель здесь выступает в роли «тренера» для своего ребенка. </a:t>
            </a:r>
          </a:p>
        </p:txBody>
      </p:sp>
    </p:spTree>
    <p:extLst>
      <p:ext uri="{BB962C8B-B14F-4D97-AF65-F5344CB8AC3E}">
        <p14:creationId xmlns:p14="http://schemas.microsoft.com/office/powerpoint/2010/main" val="1790002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ЕЩЕ НУЖНО СДЕЛАТЬ: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776549"/>
            <a:ext cx="8915400" cy="4537165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ОБРАТИТЬСЯ </a:t>
            </a:r>
            <a:r>
              <a:rPr lang="ru-RU" dirty="0"/>
              <a:t>ЗА ПОМОЩЬЮ К ШКОЛЬНОМУ </a:t>
            </a:r>
            <a:r>
              <a:rPr lang="ru-RU" dirty="0" smtClean="0"/>
              <a:t>ПСИХОЛОГУ: иногда </a:t>
            </a:r>
            <a:r>
              <a:rPr lang="ru-RU" dirty="0"/>
              <a:t>ситуация травли оказывается морально и эмоционально сложной не только для ребенка, но и для родителя, поэтому не стоит пренебрегать помощью специалиста. К тому же, психолог имеет возможность работать над преодолением проблемы с одноклассниками ребенка и их родителями. </a:t>
            </a:r>
          </a:p>
          <a:p>
            <a:r>
              <a:rPr lang="ru-RU" dirty="0" smtClean="0"/>
              <a:t>ЕСЛИ </a:t>
            </a:r>
            <a:r>
              <a:rPr lang="ru-RU" dirty="0"/>
              <a:t>ТРАВЛЯ НЕ ПРЕКРАЩАЕТСЯ, ПРИ ПОСРЕДНИЧЕСТВЕ УЧИТЕЛЯ (НЕ САМОСТОЯТЕЛЬНО) НУЖНО СВЯЗАТЬСЯ С РОДИТЕЛЯМИ ОБИДЧИКА И ПОГОВОРИТЬ С НИМИ Вам надо донести до обидчика и его родителей простую мысль: если травля не прекратится, вы вынуждены будете поднять этот вопрос на встрече с администрацией или правоохранительными органами (если травля включает порчу имущества и/или физический компонент) и придать проблеме гласность. </a:t>
            </a:r>
          </a:p>
          <a:p>
            <a:r>
              <a:rPr lang="ru-RU" dirty="0" smtClean="0"/>
              <a:t>ИНТЕРЕСУЙТЕСЬ </a:t>
            </a:r>
            <a:r>
              <a:rPr lang="ru-RU" dirty="0"/>
              <a:t>ОБ ИЗМЕНЕНИИ СИТУАЦИИ В ШКОЛЕ У УЧИТЕЛЯ НЕ РЕЖЕ РАЗА В НЕДЕЛЮ (на первых порах можно чаще). У ребенка можно спрашивать и ежедневно о том, как прошел день в школе: происходило ли что-то неприятное? Что хорошего произошло? Комфортно ли ему было сегодня? Что он сделал для того, чтобы сегодняшний день был лучше вчерашнего? Поддерживайте ребенка и проявляйте свою заинтересованность к динамике изменений разрешения конфликта и в целом к школьной жизни. </a:t>
            </a:r>
          </a:p>
          <a:p>
            <a:r>
              <a:rPr lang="ru-RU" dirty="0" smtClean="0"/>
              <a:t>ПОМОГИТЕ </a:t>
            </a:r>
            <a:r>
              <a:rPr lang="ru-RU" dirty="0"/>
              <a:t>ВАШЕМУ РЕБЕНКУ БЫТЬ УСТОЙЧИВЫМ К ТРАВЛЕ Развивайте у ребенка навыки общения, дружбы. Чем деятельность и среда разнообразнее, тем больше опыта взаимодействия с разными людьми ребенок получает. Способствуйте повышению уверенности у ребенка, прибегайте к различным техникам: телесной психотерапии — язык телодвижений имеет большое значение. </a:t>
            </a:r>
          </a:p>
        </p:txBody>
      </p:sp>
    </p:spTree>
    <p:extLst>
      <p:ext uri="{BB962C8B-B14F-4D97-AF65-F5344CB8AC3E}">
        <p14:creationId xmlns:p14="http://schemas.microsoft.com/office/powerpoint/2010/main" val="3257865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C00000"/>
                </a:solidFill>
              </a:rPr>
              <a:t>КАК ПОМОЧЬ РЕБЕНКУ РАЗОБРАТЬСЯ В СВОИХ ЧУВСТВАХ?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1" y="1750423"/>
            <a:ext cx="9123817" cy="493775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1. Выслушайте его внимательно.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Разделите его чувства (с помощью слов «да...», </a:t>
            </a:r>
            <a:r>
              <a:rPr lang="ru-RU" dirty="0" smtClean="0"/>
              <a:t>«</a:t>
            </a:r>
            <a:r>
              <a:rPr lang="ru-RU" dirty="0"/>
              <a:t>понятно</a:t>
            </a:r>
            <a:r>
              <a:rPr lang="ru-RU" dirty="0" smtClean="0"/>
              <a:t>» и пр.). </a:t>
            </a:r>
          </a:p>
          <a:p>
            <a:r>
              <a:rPr lang="ru-RU" dirty="0" smtClean="0"/>
              <a:t>3</a:t>
            </a:r>
            <a:r>
              <a:rPr lang="ru-RU" dirty="0"/>
              <a:t>. Назовите его чувства.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. Покажите, что вам понятны желания ребенка, подарите ему </a:t>
            </a:r>
            <a:r>
              <a:rPr lang="ru-RU" dirty="0" smtClean="0"/>
              <a:t>желаемое </a:t>
            </a:r>
            <a:r>
              <a:rPr lang="ru-RU" dirty="0"/>
              <a:t>«в фантазии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ru-RU" dirty="0" smtClean="0"/>
              <a:t>Когда </a:t>
            </a:r>
            <a:r>
              <a:rPr lang="ru-RU" dirty="0"/>
              <a:t>вы совместно с ребенком постоянно сталкиваетесь с одной и той же проблемой дома, можно попробовать следующим алгоритм действий: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Шаг </a:t>
            </a:r>
            <a:r>
              <a:rPr lang="ru-RU" dirty="0"/>
              <a:t>1. Поговорите о чувствах и потребностях ребенка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Шаг </a:t>
            </a:r>
            <a:r>
              <a:rPr lang="ru-RU" dirty="0"/>
              <a:t>2. Поговорите о своих чувствах и потребностях.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Шаг </a:t>
            </a:r>
            <a:r>
              <a:rPr lang="ru-RU" dirty="0"/>
              <a:t>3. Обсудите это вместе, чтобы найти решение, устраивающее вас обоих.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Шаг </a:t>
            </a:r>
            <a:r>
              <a:rPr lang="ru-RU" dirty="0"/>
              <a:t>4. Запишите все свои идеи без разбора.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Шаг </a:t>
            </a:r>
            <a:r>
              <a:rPr lang="ru-RU" dirty="0"/>
              <a:t>5. Решите, какие варианты вам нравятся, какие — нет и какие вы хотите воплотить в жизнь.</a:t>
            </a:r>
          </a:p>
        </p:txBody>
      </p:sp>
    </p:spTree>
    <p:extLst>
      <p:ext uri="{BB962C8B-B14F-4D97-AF65-F5344CB8AC3E}">
        <p14:creationId xmlns:p14="http://schemas.microsoft.com/office/powerpoint/2010/main" val="3584015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38633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C00000"/>
                </a:solidFill>
              </a:rPr>
              <a:t>КАК РАЗГОВАРИВАТЬ С РЕБЕНКОМ НА «ТРУДНЫЕ ТЕМЫ»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079863"/>
            <a:ext cx="8915400" cy="563444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ВЫСТУПИТЕ </a:t>
            </a:r>
            <a:r>
              <a:rPr lang="ru-RU" dirty="0"/>
              <a:t>ИНИЦИАТОРОМ РАЗГОВОРА Когда вы понимаете, что ребенку необходима помощь, чтобы пора разбираться в данной теме, но вам кажется, что он ее избегает, сами инициируйте разговор. Может быть, происходит что-то плохое или ваш ребенок просто стыдится? </a:t>
            </a:r>
          </a:p>
          <a:p>
            <a:r>
              <a:rPr lang="ru-RU" dirty="0" smtClean="0"/>
              <a:t>СОЗДАЙТЕ </a:t>
            </a:r>
            <a:r>
              <a:rPr lang="ru-RU" dirty="0"/>
              <a:t>БЛАГОПРИЯТНУЮ АТМОСФЕРУ И ДОБРОЕ ОКРУЖЕНИЕ Ваш разговор с ребенком лучше провести в домашней, непринужденной обстановке. Ребенок должен почувствовать себя защищенным и расслабленным. </a:t>
            </a:r>
          </a:p>
          <a:p>
            <a:r>
              <a:rPr lang="ru-RU" dirty="0" smtClean="0"/>
              <a:t>ОБРАЩАЙТЕСЬ </a:t>
            </a:r>
            <a:r>
              <a:rPr lang="ru-RU" dirty="0"/>
              <a:t>К СОБСТВЕННОМУ ОПЫТУ ДЛЯ ИЛЛЮСТРАЦИИ СИТУАЦИИ Вспомните похожие истории из вашей жизни, когда говорите с ребенком о чем-то важном. Говорите о своих чувствах и переживаниях, которые вы испытывали в подобных прожитых событиях, делитесь с ребенком, как это было в вашем случае. Благодаря этому приему разговор покажется ему ближе и меньше отвлеченным от </a:t>
            </a:r>
            <a:r>
              <a:rPr lang="ru-RU" dirty="0" smtClean="0"/>
              <a:t>реальности.</a:t>
            </a:r>
          </a:p>
          <a:p>
            <a:r>
              <a:rPr lang="ru-RU" dirty="0" smtClean="0"/>
              <a:t>ВЫСТРАИВАЙТЕ </a:t>
            </a:r>
            <a:r>
              <a:rPr lang="ru-RU" dirty="0"/>
              <a:t>ДИАЛОГ И ИЗБЕГАЙТЕ МОНОЛОГА Важно научить ребенка задавать вопросы и делать собственные выводы, а не растить из него пассивного слушателя. Если вы будете позволять ребенку высказывать собственное мнение, то шансы сформировать у вашего ребенка уверенность в себе и умение принимать решения и самостоятельно искать выход из ситуации значительно возрастают. Для этого прислушивайтесь к нему, смотрите ему в глаза — он должен понимать, что вы заинтересованы услышать его точку зрения. </a:t>
            </a:r>
          </a:p>
          <a:p>
            <a:r>
              <a:rPr lang="ru-RU" dirty="0" smtClean="0"/>
              <a:t>ИСПОЛЬЗУЙТЕ </a:t>
            </a:r>
            <a:r>
              <a:rPr lang="ru-RU" dirty="0"/>
              <a:t>В РАЗГОВОРЕ С РЕБЕНКОМ ПОНЯТНУЮ ДЛЯ НЕГО ЛЕКСИКУ Употребляйте простые слова, которые ребенку уже знакомы. Ваши слова должны быть доступными и точными. </a:t>
            </a:r>
          </a:p>
          <a:p>
            <a:r>
              <a:rPr lang="ru-RU" dirty="0" smtClean="0"/>
              <a:t>БУДЬТЕ </a:t>
            </a:r>
            <a:r>
              <a:rPr lang="ru-RU" dirty="0"/>
              <a:t>ЧЕСТНЫ С СОБОЙ И С ДЕТЬМИ Вы не должны искусственно идеализировать ситуацию, но в то же время не прибегать к методам драматизации и гиперболизации ситуации. Будьте конкретны и откровенны. Помните, что дети чутки к восприятию информации, чувствуют ложь в поведении и словах взрослых.</a:t>
            </a:r>
          </a:p>
        </p:txBody>
      </p:sp>
    </p:spTree>
    <p:extLst>
      <p:ext uri="{BB962C8B-B14F-4D97-AF65-F5344CB8AC3E}">
        <p14:creationId xmlns:p14="http://schemas.microsoft.com/office/powerpoint/2010/main" val="209750440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179</TotalTime>
  <Words>2723</Words>
  <Application>Microsoft Office PowerPoint</Application>
  <PresentationFormat>Произвольный</PresentationFormat>
  <Paragraphs>70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Легкий дым</vt:lpstr>
      <vt:lpstr>Руководство для родителей </vt:lpstr>
      <vt:lpstr>Презентация PowerPoint</vt:lpstr>
      <vt:lpstr>ПРЯМОЙ буллинг может проявляться в виде:</vt:lpstr>
      <vt:lpstr>При возникновении БУЛЛИНГА в классе выстраивается специфическая иерархия, или БУЛЛИНГ-СТРУКТУРА, которая представляет собой социальную систему с фиксированными типами (ролями) участников. Выделяют несколько ролей в процессе травли в школе: </vt:lpstr>
      <vt:lpstr>ПРИЗНАКИ ТОГО, ЧТО ВАШ РЕБЁНОК ЯВЛЯЕТСЯ ЖЕРТВОЙ ТРАВЛИ </vt:lpstr>
      <vt:lpstr>ЧТО СЛЕДУЕТ ДЕЛАТЬ, ЕСЛИ ВАШ РЕБЕНОК ПОДВЕРГСЯ ТРАВЛЕ В ШКОЛЕ</vt:lpstr>
      <vt:lpstr>ЧТО ЕЩЕ НУЖНО СДЕЛАТЬ: </vt:lpstr>
      <vt:lpstr>КАК ПОМОЧЬ РЕБЕНКУ РАЗОБРАТЬСЯ В СВОИХ ЧУВСТВАХ?</vt:lpstr>
      <vt:lpstr>КАК РАЗГОВАРИВАТЬ С РЕБЕНКОМ НА «ТРУДНЫЕ ТЕМЫ»</vt:lpstr>
      <vt:lpstr>КАК РОДИТЕЛИ МОГУТ ПОМОЧЬ СВОИМ ДЕТЯМ ПРОТИВОСТОЯТЬ КИБЕРБУЛЛИНГУ?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Руководство для родителей</dc:title>
  <dc:creator>Пользователь Windows</dc:creator>
  <cp:lastModifiedBy>123</cp:lastModifiedBy>
  <cp:revision>19</cp:revision>
  <dcterms:created xsi:type="dcterms:W3CDTF">2021-01-25T08:37:59Z</dcterms:created>
  <dcterms:modified xsi:type="dcterms:W3CDTF">2021-11-17T13:41:06Z</dcterms:modified>
</cp:coreProperties>
</file>