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338" r:id="rId3"/>
    <p:sldId id="319" r:id="rId4"/>
    <p:sldId id="294" r:id="rId5"/>
    <p:sldId id="332" r:id="rId6"/>
    <p:sldId id="346" r:id="rId7"/>
    <p:sldId id="345" r:id="rId8"/>
    <p:sldId id="34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FF3300"/>
    <a:srgbClr val="FF6600"/>
    <a:srgbClr val="00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24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9969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0419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859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4839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9850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82814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06635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4004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5500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4103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2492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F39A1-5CC8-425C-BB7D-F31BC1192725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358A8-B2B9-41C4-B04C-84EBADA530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4762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4.bp.blogspot.com/-hsq-3CZaNLc/VzfDrnm0kaI/AAAAAAAAB8E/-bUNh-LsX1MoZuFCW4CFpUk9co0qTNwFACLcB/s1600/desain%2Bbackground%2Bwallpaper%2Bkeren%2B1%2Bcopy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293"/>
            <a:ext cx="12192000" cy="68662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171517" y="2299813"/>
            <a:ext cx="104010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методика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социально-психологического тестирования (ЕМ СПТ):</a:t>
            </a:r>
          </a:p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собенности методики и возможности ее использования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218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548" y="2979353"/>
            <a:ext cx="11238271" cy="113877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2.</a:t>
            </a: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Правообладателем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«Единой методики социально – психологического тестирования» </a:t>
            </a:r>
            <a:endParaRPr lang="ru-RU" sz="22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ЕМ СПТ) является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Министерство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просвещения Российской Федерации.</a:t>
            </a:r>
            <a:endParaRPr lang="ru-RU" sz="2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71548" y="1201348"/>
            <a:ext cx="11238271" cy="14773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1.</a:t>
            </a: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«Единая методика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социально – психологического тестирования» (ЕМ СПТ)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разработана в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соответствии с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поручением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Государственного антинаркотического комитета </a:t>
            </a:r>
            <a:endParaRPr lang="ru-RU" sz="22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протокол от 11 декабря 2017 г. № 35)</a:t>
            </a:r>
            <a:endParaRPr lang="ru-RU" sz="2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1548" y="4429953"/>
            <a:ext cx="11242657" cy="14773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3.</a:t>
            </a: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«Единая методика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социально – психологического тестирования» (ЕМ СПТ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 2019 года является обязательной для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использования </a:t>
            </a:r>
            <a:endParaRPr lang="ru-RU" sz="22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образовательных организациях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всех субъектов Российской Федерации</a:t>
            </a:r>
            <a:endParaRPr lang="ru-RU" sz="2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6581" y="257571"/>
            <a:ext cx="104910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ЕМ СПТ как единый измерительный инструмент </a:t>
            </a:r>
            <a:endParaRPr lang="ru-RU" sz="32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94736" y="933902"/>
            <a:ext cx="1011319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6717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8799" y="302305"/>
            <a:ext cx="90011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стандарт проведения единой методики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748799" y="933902"/>
            <a:ext cx="1011319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748797" y="3126346"/>
            <a:ext cx="473802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Единое содержание методики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523708" y="1315114"/>
            <a:ext cx="4738027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Единообразие субшкал и шкал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48799" y="1315114"/>
            <a:ext cx="4738027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порядок проведения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48797" y="2220729"/>
            <a:ext cx="4738027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инструкции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523708" y="2220730"/>
            <a:ext cx="473802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требования к обработке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523708" y="3126346"/>
            <a:ext cx="4738027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формы отчетности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48796" y="4031961"/>
            <a:ext cx="10512939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исполнительной власти субъектов Российской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 за реализацию государственной политики в сфере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несут ответственность за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319299" y="5491574"/>
            <a:ext cx="9371931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аутентичность используемой методики оригиналу,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стандарту и порядку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895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68562" y="166017"/>
            <a:ext cx="7349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и область применения ЕМ СПТ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37568" y="689237"/>
            <a:ext cx="1011319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68561" y="1296407"/>
            <a:ext cx="1120758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оценку вероятности вовлечения в зависимое поведение на основе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соотношения факторов риска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(ФР) 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(ФЗ)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воздействующих на обследуемых.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68562" y="3948009"/>
            <a:ext cx="11207580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Выявляет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повышенную и незначительную вероятность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вовлечения в зависимое поведение.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8562" y="5027146"/>
            <a:ext cx="11207580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ЕМ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СПТ применяется для тестирования лиц подросткового и юношеского возраста старше 13 лет.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6849" y="2751458"/>
            <a:ext cx="89710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не может быть использована для формулировки заключения о наркотической или иной зависимости респондента</a:t>
            </a:r>
          </a:p>
        </p:txBody>
      </p:sp>
    </p:spTree>
    <p:extLst>
      <p:ext uri="{BB962C8B-B14F-4D97-AF65-F5344CB8AC3E}">
        <p14:creationId xmlns="" xmlns:p14="http://schemas.microsoft.com/office/powerpoint/2010/main" val="304785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8562" y="166017"/>
            <a:ext cx="9268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построения и формы проведения и ЕМ СПТ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37568" y="689237"/>
            <a:ext cx="1011319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3763" y="2608842"/>
            <a:ext cx="4567157" cy="3170099"/>
          </a:xfrm>
          <a:prstGeom prst="rect">
            <a:avLst/>
          </a:prstGeom>
          <a:ln w="25400">
            <a:solidFill>
              <a:schemeClr val="accent4">
                <a:lumMod val="75000"/>
              </a:schemeClr>
            </a:solidFill>
          </a:ln>
        </p:spPr>
      </p:pic>
      <p:sp>
        <p:nvSpPr>
          <p:cNvPr id="17" name="Прямоугольник 16"/>
          <p:cNvSpPr/>
          <p:nvPr/>
        </p:nvSpPr>
        <p:spPr>
          <a:xfrm>
            <a:off x="1020907" y="2608842"/>
            <a:ext cx="4563724" cy="31700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Научность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Достоверность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развития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Единообразие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Систематичность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20907" y="1068524"/>
            <a:ext cx="4563725" cy="10156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Принципы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построения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методики</a:t>
            </a:r>
          </a:p>
          <a:p>
            <a:pPr algn="ctr"/>
            <a:endParaRPr lang="ru-RU" sz="2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533763" y="1068524"/>
            <a:ext cx="4563725" cy="10156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модификации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методики социально-психологического тестирования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40220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rot="16200000">
            <a:off x="3912808" y="3973286"/>
            <a:ext cx="1124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Фильтры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745" y="3689255"/>
            <a:ext cx="3480179" cy="1213704"/>
          </a:xfrm>
          <a:prstGeom prst="rect">
            <a:avLst/>
          </a:prstGeom>
        </p:spPr>
      </p:pic>
      <p:sp>
        <p:nvSpPr>
          <p:cNvPr id="15" name="Стрелка вниз 14"/>
          <p:cNvSpPr/>
          <p:nvPr/>
        </p:nvSpPr>
        <p:spPr>
          <a:xfrm>
            <a:off x="1497905" y="2158415"/>
            <a:ext cx="2259881" cy="12051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7497" y="1552285"/>
            <a:ext cx="4794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 1.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тсев недостоверных ответов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трелка вверх 22"/>
          <p:cNvSpPr/>
          <p:nvPr/>
        </p:nvSpPr>
        <p:spPr>
          <a:xfrm rot="18066562">
            <a:off x="1943313" y="3171632"/>
            <a:ext cx="294156" cy="998670"/>
          </a:xfrm>
          <a:prstGeom prst="upArrow">
            <a:avLst>
              <a:gd name="adj1" fmla="val 50000"/>
              <a:gd name="adj2" fmla="val 9594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верх 23"/>
          <p:cNvSpPr/>
          <p:nvPr/>
        </p:nvSpPr>
        <p:spPr>
          <a:xfrm rot="3257494">
            <a:off x="3286489" y="3078446"/>
            <a:ext cx="294156" cy="1456379"/>
          </a:xfrm>
          <a:prstGeom prst="upArrow">
            <a:avLst>
              <a:gd name="adj1" fmla="val 50000"/>
              <a:gd name="adj2" fmla="val 9594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1953258" y="5041504"/>
            <a:ext cx="1407572" cy="83653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79198" y="5030532"/>
            <a:ext cx="1552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86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Достоверные</a:t>
            </a:r>
          </a:p>
          <a:p>
            <a:pPr algn="ctr"/>
            <a:r>
              <a:rPr lang="ru-RU" b="1" dirty="0" smtClean="0">
                <a:solidFill>
                  <a:srgbClr val="0086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</a:t>
            </a:r>
            <a:endParaRPr lang="ru-RU" b="1" dirty="0">
              <a:solidFill>
                <a:srgbClr val="00863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6998" y="2086878"/>
            <a:ext cx="1775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4A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всех </a:t>
            </a:r>
          </a:p>
          <a:p>
            <a:pPr algn="ctr"/>
            <a:r>
              <a:rPr lang="ru-RU" b="1" dirty="0" smtClean="0">
                <a:solidFill>
                  <a:srgbClr val="004A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обследованных</a:t>
            </a:r>
            <a:endParaRPr lang="ru-RU" b="1" dirty="0">
              <a:solidFill>
                <a:srgbClr val="004A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6156" y="2922413"/>
            <a:ext cx="161364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C04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Недостоверные</a:t>
            </a:r>
          </a:p>
          <a:p>
            <a:pPr algn="ctr"/>
            <a:r>
              <a:rPr lang="ru-RU" sz="1600" b="1" dirty="0">
                <a:solidFill>
                  <a:srgbClr val="FC04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b="1" dirty="0" smtClean="0">
                <a:solidFill>
                  <a:srgbClr val="FC04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тветы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- 30 %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06155" y="2041018"/>
            <a:ext cx="4701779" cy="4508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34076" y="6025925"/>
            <a:ext cx="4245935" cy="3758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Достоверный массив данных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709684" y="224383"/>
            <a:ext cx="10811355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Цель ЕМ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СПТ-2019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«Выявить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обучающихся с показателями повышенной вероятности вовлечения в зависимое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поведение»</a:t>
            </a:r>
            <a:endParaRPr lang="ru-RU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187838" y="1552285"/>
            <a:ext cx="56082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 2.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 вероятность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вовлечения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в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зависимое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поведение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79948" y="2276082"/>
            <a:ext cx="6241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решения задачи используются два взаимодополняющих и проверяющих алгоритма анализа данных: количественный и качественный.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79947" y="3287048"/>
            <a:ext cx="6241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основываются на соотношении критических значений факторов риска и факторов защиты.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94455" y="4050782"/>
            <a:ext cx="62410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не оценивает обучающихся, она оценивает степень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рискогенности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социально-психологических условий в которых находятся обучающиеся на основе процедуры опроса.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94455" y="5341420"/>
            <a:ext cx="6241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высокой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рискогенностью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социально-психологических условий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повышенную вероятность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вовлечения в зависимое поведение.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622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1963271" y="1640541"/>
            <a:ext cx="7996517" cy="3146612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Круглая лента лицом вверх 1"/>
          <p:cNvSpPr/>
          <p:nvPr/>
        </p:nvSpPr>
        <p:spPr>
          <a:xfrm>
            <a:off x="4637210" y="2724361"/>
            <a:ext cx="2832847" cy="1129553"/>
          </a:xfrm>
          <a:prstGeom prst="ellipseRibbon2">
            <a:avLst>
              <a:gd name="adj1" fmla="val 25000"/>
              <a:gd name="adj2" fmla="val 69165"/>
              <a:gd name="adj3" fmla="val 11705"/>
            </a:avLst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 СПТ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2117" y="5616605"/>
            <a:ext cx="11183036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</a:rPr>
              <a:t>К </a:t>
            </a:r>
            <a:r>
              <a:rPr lang="ru-RU" b="1" dirty="0">
                <a:ln>
                  <a:solidFill>
                    <a:schemeClr val="accent4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</a:rPr>
              <a:t>использованию </a:t>
            </a:r>
            <a:r>
              <a:rPr lang="ru-RU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</a:rPr>
              <a:t>в консультационной, коррекционной и профилактической работе </a:t>
            </a:r>
          </a:p>
          <a:p>
            <a:pPr algn="ctr"/>
            <a:r>
              <a:rPr lang="ru-RU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</a:rPr>
              <a:t>допускаются специалисты, имеющие </a:t>
            </a:r>
            <a:r>
              <a:rPr lang="ru-RU" b="1" dirty="0">
                <a:ln>
                  <a:solidFill>
                    <a:schemeClr val="accent4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</a:rPr>
              <a:t>высшее </a:t>
            </a:r>
            <a:r>
              <a:rPr lang="ru-RU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</a:rPr>
              <a:t>психологическое образование, </a:t>
            </a:r>
          </a:p>
          <a:p>
            <a:pPr algn="ctr"/>
            <a:r>
              <a:rPr lang="ru-RU" b="1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</a:rPr>
              <a:t>прошедшие повышение квалификации по </a:t>
            </a:r>
            <a:r>
              <a:rPr lang="ru-RU" b="1" dirty="0">
                <a:ln>
                  <a:solidFill>
                    <a:schemeClr val="accent4">
                      <a:lumMod val="75000"/>
                    </a:schemeClr>
                  </a:solidFill>
                </a:ln>
                <a:latin typeface="Times New Roman" panose="02020603050405020304" pitchFamily="18" charset="0"/>
                <a:ea typeface="Calibri" panose="020F0502020204030204" pitchFamily="34" charset="0"/>
              </a:rPr>
              <a:t>применению ЕМ СПТ</a:t>
            </a:r>
            <a:endParaRPr lang="ru-RU" b="1" dirty="0" smtClean="0">
              <a:ln>
                <a:solidFill>
                  <a:schemeClr val="accent4">
                    <a:lumMod val="75000"/>
                  </a:schemeClr>
                </a:solidFill>
              </a:ln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2480" y="1293515"/>
            <a:ext cx="4502308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Основа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выводов - соотношение факторов риска (ФР) и факторов защиты (ФЗ)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63444" y="4097812"/>
            <a:ext cx="4502308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Переход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от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оценки обучающихся («группы риска»)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к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оценке 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рискогенности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mtClean="0">
                <a:latin typeface="Times New Roman" panose="02020603050405020304" pitchFamily="18" charset="0"/>
                <a:ea typeface="Calibri" panose="020F0502020204030204" pitchFamily="34" charset="0"/>
              </a:rPr>
              <a:t>социально-психологических условий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8941" y="2653585"/>
            <a:ext cx="3917577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Введение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понятия и шкалы «Резистентность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17715" y="4097812"/>
            <a:ext cx="4502308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4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Разделение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обратной связи и профессиональной интерпретации результатов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879977" y="2635688"/>
            <a:ext cx="3917577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Использование региональных норм</a:t>
            </a:r>
          </a:p>
          <a:p>
            <a:pPr algn="ctr"/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3508" y="286185"/>
            <a:ext cx="43326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ЕМ СПТ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43508" y="933902"/>
            <a:ext cx="1055765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6703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3592" y="1124744"/>
            <a:ext cx="7416824" cy="562015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90281" y="55775"/>
            <a:ext cx="109010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Социально-психологическое тестирование как диагностический компонент воспитательной деятельности образовательной организации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690282" y="882789"/>
            <a:ext cx="10390094" cy="3983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26074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3344</TotalTime>
  <Words>449</Words>
  <Application>Microsoft Office PowerPoint</Application>
  <PresentationFormat>Произвольный</PresentationFormat>
  <Paragraphs>77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Lubov</dc:creator>
  <cp:lastModifiedBy>acer</cp:lastModifiedBy>
  <cp:revision>182</cp:revision>
  <dcterms:created xsi:type="dcterms:W3CDTF">2019-05-30T16:10:40Z</dcterms:created>
  <dcterms:modified xsi:type="dcterms:W3CDTF">2020-09-09T09:33:35Z</dcterms:modified>
</cp:coreProperties>
</file>